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Oregano"/>
      <p:regular r:id="rId43"/>
      <p:italic r:id="rId44"/>
    </p:embeddedFont>
    <p:embeddedFont>
      <p:font typeface="Shadows Into Light Two"/>
      <p:regular r:id="rId45"/>
    </p:embeddedFont>
    <p:embeddedFont>
      <p:font typeface="Comfortaa"/>
      <p:regular r:id="rId46"/>
      <p:bold r:id="rId47"/>
    </p:embeddedFont>
    <p:embeddedFont>
      <p:font typeface="Alegrey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IDNEY PAOLA AGUIRRE CASTRO"/>
  <p:cmAuthor clrIdx="1" id="1" initials="" lastIdx="3" name="JOHN ALEXÁNDER GALEANO OSPIN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8F9847-CDA4-4856-8539-C16AFC75DEE3}">
  <a:tblStyle styleId="{478F9847-CDA4-4856-8539-C16AFC75D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Oregano-italic.fntdata"/><Relationship Id="rId43" Type="http://schemas.openxmlformats.org/officeDocument/2006/relationships/font" Target="fonts/Oregano-regular.fntdata"/><Relationship Id="rId46" Type="http://schemas.openxmlformats.org/officeDocument/2006/relationships/font" Target="fonts/Comfortaa-regular.fntdata"/><Relationship Id="rId45" Type="http://schemas.openxmlformats.org/officeDocument/2006/relationships/font" Target="fonts/ShadowsIntoLightTw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Alegreya-regular.fntdata"/><Relationship Id="rId47" Type="http://schemas.openxmlformats.org/officeDocument/2006/relationships/font" Target="fonts/Comfortaa-bold.fntdata"/><Relationship Id="rId49" Type="http://schemas.openxmlformats.org/officeDocument/2006/relationships/font" Target="fonts/Alegreya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Montserrat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legreya-boldItalic.fntdata"/><Relationship Id="rId50" Type="http://schemas.openxmlformats.org/officeDocument/2006/relationships/font" Target="fonts/Alegreya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1-06T00:56:50.593">
    <p:pos x="1112" y="1126"/>
    <p:text>+johna.galeano@udea.edu.co 
el viejito usa esta</p:text>
  </p:cm>
  <p:cm authorId="1" idx="1" dt="2018-11-06T00:19:47.635">
    <p:pos x="1112" y="1226"/>
    <p:text>A ya, es que el otro es aplicado a las redes neuronales</p:text>
  </p:cm>
  <p:cm authorId="1" idx="2" dt="2018-11-06T00:34:55.548">
    <p:pos x="1112" y="1326"/>
    <p:text>Nop, yo la veo bien</p:text>
  </p:cm>
  <p:cm authorId="0" idx="2" dt="2018-11-06T00:35:29.761">
    <p:pos x="1112" y="1426"/>
    <p:text>Así nos los enredamos más... creo que esta es muy entendible</p:text>
  </p:cm>
  <p:cm authorId="1" idx="3" dt="2018-11-06T00:56:50.593">
    <p:pos x="1112" y="1526"/>
    <p:text>Así 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6c308afd6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6c308afd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6c308afd6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6c308afd6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c308afd6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c308afd6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b6e4d3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b6e4d3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c75f85cd2cfe5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c75f85cd2cfe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6b6e4d3e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6b6e4d3e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6bec26d2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6bec26d2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6c308afd6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6c308afd6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6c308afd6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6c308afd6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6a97281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6a97281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a4872f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a4872f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6bec26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6bec26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b6e4d3e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b6e4d3e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44b975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44b975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John: Raíz de la distancia cuadrática media es la que utiliza el ejemplo para la anchura o sigma (propagación)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bec26d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bec26d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b6e4d3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b6e4d3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6cc6295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6cc6295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cc6295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6cc6295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6cc6295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6cc6295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c308afd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6c308af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b336c1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5b336c1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b6e4d3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b6e4d3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5b336c1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5b336c1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c308afd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c308afd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6c308afd6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6c308afd6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c308afd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c308afd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c308afd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c308afd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c308afd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c308afd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c308afd6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c308afd6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c308afd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c308afd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O8CfrnOPtLc" TargetMode="External"/><Relationship Id="rId4" Type="http://schemas.openxmlformats.org/officeDocument/2006/relationships/hyperlink" Target="https://towardsdatascience.com/radial-basis-functions-neural-networks-all-we-need-to-know-9a88cc053448" TargetMode="External"/><Relationship Id="rId5" Type="http://schemas.openxmlformats.org/officeDocument/2006/relationships/hyperlink" Target="http://webdelprofesor.ula.ve/economia/gcolmen/programa/redes_neuronales/capitulo4_funciones_bases_radiales.pdf" TargetMode="External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88825" y="1355850"/>
            <a:ext cx="6694200" cy="24318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756276" y="1427975"/>
            <a:ext cx="7959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Oregano"/>
                <a:ea typeface="Oregano"/>
                <a:cs typeface="Oregano"/>
                <a:sym typeface="Oregano"/>
              </a:rPr>
              <a:t>Funciones de Base Radial</a:t>
            </a:r>
            <a:endParaRPr b="1" sz="8000">
              <a:latin typeface="Oregano"/>
              <a:ea typeface="Oregano"/>
              <a:cs typeface="Oregano"/>
              <a:sym typeface="Oregan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75625" y="3219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Redes Neuronales Artificiales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72250" y="4602150"/>
            <a:ext cx="8135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Por: Sidney Aguirre, Mateo Cano, John Galeano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RBF y K-Vecinos más Cercanos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← 1 Vecino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27006" l="20503" r="58583" t="35978"/>
          <a:stretch/>
        </p:blipFill>
        <p:spPr>
          <a:xfrm>
            <a:off x="1055150" y="1610375"/>
            <a:ext cx="2512999" cy="2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30153" l="55199" r="23165" t="37778"/>
          <a:stretch/>
        </p:blipFill>
        <p:spPr>
          <a:xfrm>
            <a:off x="4832400" y="1152475"/>
            <a:ext cx="1978275" cy="1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 b="25236" l="55596" r="23282" t="42696"/>
          <a:stretch/>
        </p:blipFill>
        <p:spPr>
          <a:xfrm>
            <a:off x="6810675" y="2787350"/>
            <a:ext cx="2021625" cy="178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/>
          <p:nvPr/>
        </p:nvCxnSpPr>
        <p:spPr>
          <a:xfrm>
            <a:off x="4572000" y="1322525"/>
            <a:ext cx="2400" cy="35130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RBF y Redes Neuronales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RBF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4756200" y="1152475"/>
            <a:ext cx="36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25357" l="19783" r="53637" t="29197"/>
          <a:stretch/>
        </p:blipFill>
        <p:spPr>
          <a:xfrm>
            <a:off x="631175" y="1692550"/>
            <a:ext cx="2992302" cy="2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24619" l="51181" r="21308" t="28989"/>
          <a:stretch/>
        </p:blipFill>
        <p:spPr>
          <a:xfrm>
            <a:off x="4756200" y="1712138"/>
            <a:ext cx="2992302" cy="28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RBF y Máquinas de Vectores de Soporte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46791" l="57933" r="16813" t="43842"/>
          <a:stretch/>
        </p:blipFill>
        <p:spPr>
          <a:xfrm>
            <a:off x="4904012" y="3565975"/>
            <a:ext cx="3817676" cy="79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44788" l="28500" r="46006" t="44071"/>
          <a:stretch/>
        </p:blipFill>
        <p:spPr>
          <a:xfrm>
            <a:off x="4904000" y="2029875"/>
            <a:ext cx="3568450" cy="87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5">
            <a:alphaModFix/>
          </a:blip>
          <a:srcRect b="17083" l="33550" r="23387" t="20337"/>
          <a:stretch/>
        </p:blipFill>
        <p:spPr>
          <a:xfrm>
            <a:off x="311701" y="1132275"/>
            <a:ext cx="4181572" cy="34164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4"/>
          <p:cNvSpPr txBox="1"/>
          <p:nvPr>
            <p:ph idx="2" type="body"/>
          </p:nvPr>
        </p:nvSpPr>
        <p:spPr>
          <a:xfrm>
            <a:off x="4768625" y="1132275"/>
            <a:ext cx="4063800" cy="34164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RBF: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SVM: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770775" y="1132275"/>
            <a:ext cx="4063800" cy="3431400"/>
          </a:xfrm>
          <a:prstGeom prst="rect">
            <a:avLst/>
          </a:prstGeom>
          <a:solidFill>
            <a:srgbClr val="212121"/>
          </a:solidFill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25" y="1160888"/>
            <a:ext cx="5994155" cy="38209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Arquitectura de una RBF-NN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13" y="1164175"/>
            <a:ext cx="5747774" cy="34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951000" y="505675"/>
            <a:ext cx="7242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RBF 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proyecta la dimensión del vector de entrada a una dimensión mayor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23927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FF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Fundamento de las RBF:</a:t>
            </a:r>
            <a:endParaRPr b="1">
              <a:solidFill>
                <a:srgbClr val="FFFFFF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62100" y="984350"/>
            <a:ext cx="8520600" cy="3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Aproximación: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5" y="1193325"/>
            <a:ext cx="2313775" cy="4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50" y="1928915"/>
            <a:ext cx="20617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25" y="3221900"/>
            <a:ext cx="4013400" cy="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150" y="4104050"/>
            <a:ext cx="2393300" cy="6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7">
            <a:alphaModFix amt="60000"/>
          </a:blip>
          <a:srcRect b="0" l="23546" r="23705" t="0"/>
          <a:stretch/>
        </p:blipFill>
        <p:spPr>
          <a:xfrm>
            <a:off x="7848850" y="3790163"/>
            <a:ext cx="1461525" cy="14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Modelo</a:t>
            </a:r>
            <a:r>
              <a:rPr b="1" lang="en"/>
              <a:t> </a:t>
            </a: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matemático</a:t>
            </a:r>
            <a:endParaRPr b="1"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857375"/>
            <a:ext cx="4476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50" y="4060945"/>
            <a:ext cx="2279125" cy="7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99150" y="3611400"/>
            <a:ext cx="1194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Donde: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5">
            <a:alphaModFix amt="30000"/>
          </a:blip>
          <a:srcRect b="13642" l="16640" r="15299" t="14326"/>
          <a:stretch/>
        </p:blipFill>
        <p:spPr>
          <a:xfrm>
            <a:off x="7668913" y="3666238"/>
            <a:ext cx="1620675" cy="17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RBF para Regresión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00" y="1152475"/>
            <a:ext cx="5134390" cy="10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549" y="2063975"/>
            <a:ext cx="3257975" cy="2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RBF para Clasificación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311700" y="2326650"/>
            <a:ext cx="8520600" cy="22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calcula el valor de la señal </a:t>
            </a:r>
            <a:r>
              <a:rPr lang="en" sz="30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s</a:t>
            </a:r>
            <a:endParaRPr sz="3000">
              <a:solidFill>
                <a:srgbClr val="FFFFFF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minimizando el error de entrenamiento (</a:t>
            </a:r>
            <a:r>
              <a:rPr lang="en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s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y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aseline="30000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donde </a:t>
            </a:r>
            <a:r>
              <a:rPr lang="en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y =</a:t>
            </a:r>
            <a:r>
              <a:rPr lang="en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 ±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halla el signo de</a:t>
            </a:r>
            <a:endParaRPr>
              <a:solidFill>
                <a:srgbClr val="FFFFFF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1356975" y="1093913"/>
            <a:ext cx="6430050" cy="1345225"/>
            <a:chOff x="1021350" y="981425"/>
            <a:chExt cx="6430050" cy="1345225"/>
          </a:xfrm>
        </p:grpSpPr>
        <p:pic>
          <p:nvPicPr>
            <p:cNvPr id="246" name="Google Shape;246;p30"/>
            <p:cNvPicPr preferRelativeResize="0"/>
            <p:nvPr/>
          </p:nvPicPr>
          <p:blipFill rotWithShape="1">
            <a:blip r:embed="rId3">
              <a:alphaModFix/>
            </a:blip>
            <a:srcRect b="0" l="28790" r="0" t="0"/>
            <a:stretch/>
          </p:blipFill>
          <p:spPr>
            <a:xfrm>
              <a:off x="3381900" y="1152475"/>
              <a:ext cx="3995700" cy="117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 rotWithShape="1">
            <a:blip r:embed="rId3">
              <a:alphaModFix/>
            </a:blip>
            <a:srcRect b="36612" l="0" r="72246" t="0"/>
            <a:stretch/>
          </p:blipFill>
          <p:spPr>
            <a:xfrm>
              <a:off x="1021350" y="1272575"/>
              <a:ext cx="1557301" cy="74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0"/>
            <p:cNvSpPr txBox="1"/>
            <p:nvPr/>
          </p:nvSpPr>
          <p:spPr>
            <a:xfrm>
              <a:off x="2480625" y="1196375"/>
              <a:ext cx="7929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accent2"/>
                  </a:solidFill>
                  <a:latin typeface="Alegreya"/>
                  <a:ea typeface="Alegreya"/>
                  <a:cs typeface="Alegreya"/>
                  <a:sym typeface="Alegreya"/>
                </a:rPr>
                <a:t>sig</a:t>
              </a:r>
              <a:endParaRPr sz="7200">
                <a:solidFill>
                  <a:schemeClr val="accent2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327900" y="981425"/>
              <a:ext cx="4123500" cy="1174200"/>
            </a:xfrm>
            <a:prstGeom prst="bracketPair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18639" r="0" t="0"/>
          <a:stretch/>
        </p:blipFill>
        <p:spPr>
          <a:xfrm>
            <a:off x="4389850" y="2509913"/>
            <a:ext cx="2684800" cy="6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0"/>
          <p:cNvGrpSpPr/>
          <p:nvPr/>
        </p:nvGrpSpPr>
        <p:grpSpPr>
          <a:xfrm>
            <a:off x="2234625" y="3972725"/>
            <a:ext cx="1248600" cy="442800"/>
            <a:chOff x="2234625" y="3972725"/>
            <a:chExt cx="1248600" cy="442800"/>
          </a:xfrm>
        </p:grpSpPr>
        <p:pic>
          <p:nvPicPr>
            <p:cNvPr id="252" name="Google Shape;252;p30"/>
            <p:cNvPicPr preferRelativeResize="0"/>
            <p:nvPr/>
          </p:nvPicPr>
          <p:blipFill rotWithShape="1">
            <a:blip r:embed="rId3">
              <a:alphaModFix/>
            </a:blip>
            <a:srcRect b="36612" l="0" r="72246" t="0"/>
            <a:stretch/>
          </p:blipFill>
          <p:spPr>
            <a:xfrm>
              <a:off x="2234625" y="3997325"/>
              <a:ext cx="776108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0"/>
            <p:cNvSpPr txBox="1"/>
            <p:nvPr/>
          </p:nvSpPr>
          <p:spPr>
            <a:xfrm>
              <a:off x="2934525" y="3972725"/>
              <a:ext cx="5487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Alegreya"/>
                  <a:ea typeface="Alegreya"/>
                  <a:cs typeface="Alegreya"/>
                  <a:sym typeface="Alegreya"/>
                </a:rPr>
                <a:t>(S)</a:t>
              </a:r>
              <a:endParaRPr sz="1800">
                <a:solidFill>
                  <a:schemeClr val="accent2"/>
                </a:solidFill>
                <a:latin typeface="Alegreya"/>
                <a:ea typeface="Alegreya"/>
                <a:cs typeface="Alegreya"/>
                <a:sym typeface="Alegrey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Métodos para escoger centros: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Determinación de centros: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Algoritmo de k-medias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Mapas auto-organizables de Kohonen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Determinación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desviaciones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Media uniforme de las distancias euclidianas del centro Ci a los P centros mas cercanos.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25" y="2571750"/>
            <a:ext cx="3392100" cy="8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48150" y="49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			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481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Intuición del modelo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Objetivo del modelo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Algoritmo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23546" r="23705" t="0"/>
          <a:stretch/>
        </p:blipFill>
        <p:spPr>
          <a:xfrm>
            <a:off x="7315200" y="0"/>
            <a:ext cx="1905001" cy="19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3642" l="16640" r="15299" t="14326"/>
          <a:stretch/>
        </p:blipFill>
        <p:spPr>
          <a:xfrm>
            <a:off x="7533563" y="2176738"/>
            <a:ext cx="1620675" cy="1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25" y="1396725"/>
            <a:ext cx="1620675" cy="16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388" y="34748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688" y="41677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Ejemplo: XOR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75" y="1078725"/>
            <a:ext cx="5094634" cy="38209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942975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 rot="-6749006">
            <a:off x="7936462" y="3607373"/>
            <a:ext cx="1620676" cy="16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11700" y="25867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Ejemplo: XOR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cxnSp>
        <p:nvCxnSpPr>
          <p:cNvPr id="275" name="Google Shape;275;p33"/>
          <p:cNvCxnSpPr/>
          <p:nvPr/>
        </p:nvCxnSpPr>
        <p:spPr>
          <a:xfrm flipH="1">
            <a:off x="2996425" y="4681325"/>
            <a:ext cx="3700200" cy="366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6" name="Google Shape;276;p33"/>
          <p:cNvCxnSpPr/>
          <p:nvPr/>
        </p:nvCxnSpPr>
        <p:spPr>
          <a:xfrm flipH="1" rot="5400000">
            <a:off x="1164625" y="2849525"/>
            <a:ext cx="3700200" cy="366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7" name="Google Shape;277;p33"/>
          <p:cNvSpPr txBox="1"/>
          <p:nvPr/>
        </p:nvSpPr>
        <p:spPr>
          <a:xfrm>
            <a:off x="2361500" y="1017725"/>
            <a:ext cx="475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X1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6754875" y="4465025"/>
            <a:ext cx="539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X2</a:t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2557825" y="2416800"/>
            <a:ext cx="47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5092350" y="2494500"/>
            <a:ext cx="475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0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2557825" y="4465025"/>
            <a:ext cx="47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3033025" y="4774925"/>
            <a:ext cx="47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5162575" y="4774925"/>
            <a:ext cx="47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3202150" y="2468700"/>
            <a:ext cx="47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1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5162575" y="4206725"/>
            <a:ext cx="475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1</a:t>
            </a:r>
            <a:endParaRPr b="1" sz="1800">
              <a:solidFill>
                <a:srgbClr val="FFFFFF"/>
              </a:solidFill>
            </a:endParaRPr>
          </a:p>
        </p:txBody>
      </p:sp>
      <p:cxnSp>
        <p:nvCxnSpPr>
          <p:cNvPr id="286" name="Google Shape;286;p33"/>
          <p:cNvCxnSpPr/>
          <p:nvPr/>
        </p:nvCxnSpPr>
        <p:spPr>
          <a:xfrm>
            <a:off x="2934925" y="2623650"/>
            <a:ext cx="1596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3"/>
          <p:cNvCxnSpPr/>
          <p:nvPr/>
        </p:nvCxnSpPr>
        <p:spPr>
          <a:xfrm rot="5400000">
            <a:off x="5250150" y="4699625"/>
            <a:ext cx="1596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3"/>
          <p:cNvSpPr txBox="1"/>
          <p:nvPr/>
        </p:nvSpPr>
        <p:spPr>
          <a:xfrm>
            <a:off x="3202150" y="4314300"/>
            <a:ext cx="475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0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9191474">
            <a:off x="7707400" y="3809649"/>
            <a:ext cx="1620675" cy="1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2890525" y="2568400"/>
            <a:ext cx="248400" cy="159600"/>
          </a:xfrm>
          <a:prstGeom prst="ellipse">
            <a:avLst/>
          </a:prstGeom>
          <a:solidFill>
            <a:srgbClr val="16DEA6"/>
          </a:solidFill>
          <a:ln cap="flat" cmpd="sng" w="9525">
            <a:solidFill>
              <a:srgbClr val="16D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5205750" y="4619825"/>
            <a:ext cx="248400" cy="159600"/>
          </a:xfrm>
          <a:prstGeom prst="ellipse">
            <a:avLst/>
          </a:prstGeom>
          <a:solidFill>
            <a:srgbClr val="16DEA6"/>
          </a:solidFill>
          <a:ln cap="flat" cmpd="sng" w="9525">
            <a:solidFill>
              <a:srgbClr val="16D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5205750" y="2543850"/>
            <a:ext cx="248400" cy="159600"/>
          </a:xfrm>
          <a:prstGeom prst="ellipse">
            <a:avLst/>
          </a:prstGeom>
          <a:noFill/>
          <a:ln cap="flat" cmpd="sng" w="9525">
            <a:solidFill>
              <a:srgbClr val="16D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2934925" y="4619825"/>
            <a:ext cx="248400" cy="159600"/>
          </a:xfrm>
          <a:prstGeom prst="ellipse">
            <a:avLst/>
          </a:prstGeom>
          <a:noFill/>
          <a:ln cap="flat" cmpd="sng" w="9525">
            <a:solidFill>
              <a:srgbClr val="16D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4"/>
          <p:cNvSpPr txBox="1"/>
          <p:nvPr/>
        </p:nvSpPr>
        <p:spPr>
          <a:xfrm>
            <a:off x="396038" y="3102625"/>
            <a:ext cx="80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38" y="2292988"/>
            <a:ext cx="32766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Ejemplo: XOR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73971" l="9624" r="0" t="0"/>
          <a:stretch/>
        </p:blipFill>
        <p:spPr>
          <a:xfrm>
            <a:off x="176725" y="1666475"/>
            <a:ext cx="3512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 b="0" l="0" r="0" t="22546"/>
          <a:stretch/>
        </p:blipFill>
        <p:spPr>
          <a:xfrm>
            <a:off x="446675" y="2146247"/>
            <a:ext cx="3886200" cy="17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37625"/>
            <a:ext cx="4133850" cy="108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5"/>
          <p:cNvCxnSpPr/>
          <p:nvPr/>
        </p:nvCxnSpPr>
        <p:spPr>
          <a:xfrm>
            <a:off x="4217700" y="1594050"/>
            <a:ext cx="16800" cy="2412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Ejemplo: XOR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8" name="Google Shape;318;p36"/>
          <p:cNvGraphicFramePr/>
          <p:nvPr/>
        </p:nvGraphicFramePr>
        <p:xfrm>
          <a:off x="95247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{478F9847-CDA4-4856-8539-C16AFC75DEE3}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Input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ɸ1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ɸ2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ɸ3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ɸ4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∑wiɸi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Output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(0,0)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(0,1)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(1,0)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(1,1)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-0.2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-1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+1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+1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-1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7"/>
          <p:cNvSpPr txBox="1"/>
          <p:nvPr>
            <p:ph type="title"/>
          </p:nvPr>
        </p:nvSpPr>
        <p:spPr>
          <a:xfrm>
            <a:off x="311700" y="365700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Algoritmo de Entrenamiento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26" name="Google Shape;32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agrupan los datos en cada clase y se eligen los centros para cada uno  a través del algoritmo k-means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38" y="2294413"/>
            <a:ext cx="66770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311700" y="365700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Algoritmo de Entrenamiento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311700" y="938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	Se calcula el coeficiente beta (que controla el ancho de la función de activación de la neurona RBF) para cada neurona RBF.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50" y="1640425"/>
            <a:ext cx="474925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300" y="1950113"/>
            <a:ext cx="20383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562" y="3428525"/>
            <a:ext cx="1741825" cy="10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9"/>
          <p:cNvSpPr txBox="1"/>
          <p:nvPr>
            <p:ph type="title"/>
          </p:nvPr>
        </p:nvSpPr>
        <p:spPr>
          <a:xfrm>
            <a:off x="311700" y="365700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Algoritmo de Entrenamiento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45" name="Google Shape;34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	Entrenar los pesos de salida y Calcular las activaciones RBF sobre el conjunto de entrenamiento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50" y="1794416"/>
            <a:ext cx="6705704" cy="213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438" y="4192470"/>
            <a:ext cx="2279125" cy="7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Evaluando el algoritmo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53" name="Google Shape;35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seleccionan tres conjuntos de  parámetros: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Conjunto de centros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coeficiente beta(ancho) de cada neurona de la capa oculta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matriz de pesos de salida entre las neuronas RBF y los nodos de salida.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7512388" y="36159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50" y="2707925"/>
            <a:ext cx="52768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75" y="1283450"/>
            <a:ext cx="4283302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type="title"/>
          </p:nvPr>
        </p:nvSpPr>
        <p:spPr>
          <a:xfrm>
            <a:off x="311700" y="329750"/>
            <a:ext cx="40698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1 centro por clase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25" y="1283450"/>
            <a:ext cx="4283300" cy="352487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>
            <p:ph type="title"/>
          </p:nvPr>
        </p:nvSpPr>
        <p:spPr>
          <a:xfrm>
            <a:off x="4595425" y="329750"/>
            <a:ext cx="40698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5</a:t>
            </a: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centros por clase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 : RBF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246325"/>
            <a:ext cx="85206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 funciones que tienen un criterio de distancia con respecto a un centro para así predecir la salida.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5165110" y="2322949"/>
            <a:ext cx="3013390" cy="2319008"/>
            <a:chOff x="1422535" y="2364062"/>
            <a:chExt cx="3013390" cy="2319008"/>
          </a:xfrm>
        </p:grpSpPr>
        <p:grpSp>
          <p:nvGrpSpPr>
            <p:cNvPr id="76" name="Google Shape;76;p15"/>
            <p:cNvGrpSpPr/>
            <p:nvPr/>
          </p:nvGrpSpPr>
          <p:grpSpPr>
            <a:xfrm>
              <a:off x="1422535" y="2364062"/>
              <a:ext cx="2317791" cy="2319008"/>
              <a:chOff x="1422535" y="2364062"/>
              <a:chExt cx="2317791" cy="2319008"/>
            </a:xfrm>
          </p:grpSpPr>
          <p:grpSp>
            <p:nvGrpSpPr>
              <p:cNvPr id="77" name="Google Shape;77;p15"/>
              <p:cNvGrpSpPr/>
              <p:nvPr/>
            </p:nvGrpSpPr>
            <p:grpSpPr>
              <a:xfrm>
                <a:off x="1422535" y="2364062"/>
                <a:ext cx="2317791" cy="2319008"/>
                <a:chOff x="1017400" y="1785075"/>
                <a:chExt cx="1789800" cy="1855800"/>
              </a:xfrm>
            </p:grpSpPr>
            <p:sp>
              <p:nvSpPr>
                <p:cNvPr id="78" name="Google Shape;78;p15"/>
                <p:cNvSpPr/>
                <p:nvPr/>
              </p:nvSpPr>
              <p:spPr>
                <a:xfrm>
                  <a:off x="1017400" y="1785075"/>
                  <a:ext cx="1789800" cy="18558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3F3F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15"/>
                <p:cNvSpPr/>
                <p:nvPr/>
              </p:nvSpPr>
              <p:spPr>
                <a:xfrm flipH="1" rot="10800000">
                  <a:off x="1296225" y="2133700"/>
                  <a:ext cx="1209600" cy="11736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3F3F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15"/>
                <p:cNvSpPr/>
                <p:nvPr/>
              </p:nvSpPr>
              <p:spPr>
                <a:xfrm>
                  <a:off x="1651900" y="2450475"/>
                  <a:ext cx="520800" cy="525000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3F3F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" name="Google Shape;81;p15"/>
              <p:cNvSpPr/>
              <p:nvPr/>
            </p:nvSpPr>
            <p:spPr>
              <a:xfrm>
                <a:off x="2556225" y="3483213"/>
                <a:ext cx="50400" cy="80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2" name="Google Shape;82;p15"/>
            <p:cNvCxnSpPr>
              <a:stCxn id="81" idx="6"/>
            </p:cNvCxnSpPr>
            <p:nvPr/>
          </p:nvCxnSpPr>
          <p:spPr>
            <a:xfrm flipH="1" rot="10800000">
              <a:off x="2606625" y="2797563"/>
              <a:ext cx="1254600" cy="726000"/>
            </a:xfrm>
            <a:prstGeom prst="straightConnector1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" name="Google Shape;83;p15"/>
            <p:cNvSpPr txBox="1"/>
            <p:nvPr/>
          </p:nvSpPr>
          <p:spPr>
            <a:xfrm>
              <a:off x="3518525" y="2412900"/>
              <a:ext cx="917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Distancia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84" name="Google Shape;84;p1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359650" y="3965175"/>
            <a:ext cx="1573850" cy="157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5"/>
          <p:cNvGrpSpPr/>
          <p:nvPr/>
        </p:nvGrpSpPr>
        <p:grpSpPr>
          <a:xfrm>
            <a:off x="1572701" y="2209000"/>
            <a:ext cx="3820999" cy="2543400"/>
            <a:chOff x="1572701" y="2209000"/>
            <a:chExt cx="3820999" cy="2543400"/>
          </a:xfrm>
        </p:grpSpPr>
        <p:grpSp>
          <p:nvGrpSpPr>
            <p:cNvPr id="86" name="Google Shape;86;p15"/>
            <p:cNvGrpSpPr/>
            <p:nvPr/>
          </p:nvGrpSpPr>
          <p:grpSpPr>
            <a:xfrm>
              <a:off x="1572701" y="2253988"/>
              <a:ext cx="3820999" cy="2387969"/>
              <a:chOff x="4214051" y="2363988"/>
              <a:chExt cx="3820999" cy="2387969"/>
            </a:xfrm>
          </p:grpSpPr>
          <p:grpSp>
            <p:nvGrpSpPr>
              <p:cNvPr id="87" name="Google Shape;87;p15"/>
              <p:cNvGrpSpPr/>
              <p:nvPr/>
            </p:nvGrpSpPr>
            <p:grpSpPr>
              <a:xfrm>
                <a:off x="4214051" y="2363988"/>
                <a:ext cx="3599586" cy="2387969"/>
                <a:chOff x="612325" y="-1632630"/>
                <a:chExt cx="7112400" cy="4516680"/>
              </a:xfrm>
            </p:grpSpPr>
            <p:sp>
              <p:nvSpPr>
                <p:cNvPr id="88" name="Google Shape;88;p15"/>
                <p:cNvSpPr/>
                <p:nvPr/>
              </p:nvSpPr>
              <p:spPr>
                <a:xfrm>
                  <a:off x="640575" y="-1632630"/>
                  <a:ext cx="7084100" cy="4467600"/>
                </a:xfrm>
                <a:custGeom>
                  <a:rect b="b" l="l" r="r" t="t"/>
                  <a:pathLst>
                    <a:path extrusionOk="0" h="178704" w="283364">
                      <a:moveTo>
                        <a:pt x="0" y="178704"/>
                      </a:moveTo>
                      <a:cubicBezTo>
                        <a:pt x="4019" y="177762"/>
                        <a:pt x="15826" y="177322"/>
                        <a:pt x="24116" y="173051"/>
                      </a:cubicBezTo>
                      <a:cubicBezTo>
                        <a:pt x="32406" y="168780"/>
                        <a:pt x="41953" y="161370"/>
                        <a:pt x="49740" y="153080"/>
                      </a:cubicBezTo>
                      <a:cubicBezTo>
                        <a:pt x="57528" y="144790"/>
                        <a:pt x="62928" y="137568"/>
                        <a:pt x="70841" y="123312"/>
                      </a:cubicBezTo>
                      <a:cubicBezTo>
                        <a:pt x="78754" y="109056"/>
                        <a:pt x="89619" y="83998"/>
                        <a:pt x="97218" y="67544"/>
                      </a:cubicBezTo>
                      <a:cubicBezTo>
                        <a:pt x="104817" y="51090"/>
                        <a:pt x="110972" y="34824"/>
                        <a:pt x="116436" y="24587"/>
                      </a:cubicBezTo>
                      <a:cubicBezTo>
                        <a:pt x="121900" y="14350"/>
                        <a:pt x="125542" y="10205"/>
                        <a:pt x="130001" y="6123"/>
                      </a:cubicBezTo>
                      <a:cubicBezTo>
                        <a:pt x="134460" y="2041"/>
                        <a:pt x="138856" y="-283"/>
                        <a:pt x="143189" y="94"/>
                      </a:cubicBezTo>
                      <a:cubicBezTo>
                        <a:pt x="147522" y="471"/>
                        <a:pt x="151542" y="3423"/>
                        <a:pt x="156001" y="8384"/>
                      </a:cubicBezTo>
                      <a:cubicBezTo>
                        <a:pt x="160460" y="13345"/>
                        <a:pt x="164605" y="20128"/>
                        <a:pt x="169943" y="29862"/>
                      </a:cubicBezTo>
                      <a:cubicBezTo>
                        <a:pt x="175281" y="39596"/>
                        <a:pt x="182127" y="53978"/>
                        <a:pt x="188030" y="66790"/>
                      </a:cubicBezTo>
                      <a:cubicBezTo>
                        <a:pt x="193933" y="79602"/>
                        <a:pt x="199334" y="94423"/>
                        <a:pt x="205363" y="106732"/>
                      </a:cubicBezTo>
                      <a:cubicBezTo>
                        <a:pt x="211392" y="119041"/>
                        <a:pt x="218175" y="131602"/>
                        <a:pt x="224204" y="140645"/>
                      </a:cubicBezTo>
                      <a:cubicBezTo>
                        <a:pt x="230233" y="149689"/>
                        <a:pt x="236137" y="155969"/>
                        <a:pt x="241538" y="160993"/>
                      </a:cubicBezTo>
                      <a:cubicBezTo>
                        <a:pt x="246939" y="166017"/>
                        <a:pt x="249639" y="167838"/>
                        <a:pt x="256610" y="170790"/>
                      </a:cubicBezTo>
                      <a:cubicBezTo>
                        <a:pt x="263581" y="173742"/>
                        <a:pt x="278905" y="177385"/>
                        <a:pt x="283364" y="178704"/>
                      </a:cubicBezTo>
                    </a:path>
                  </a:pathLst>
                </a:custGeom>
                <a:noFill/>
                <a:ln cap="flat" cmpd="sng" w="1905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cxnSp>
              <p:nvCxnSpPr>
                <p:cNvPr id="89" name="Google Shape;89;p15"/>
                <p:cNvCxnSpPr/>
                <p:nvPr/>
              </p:nvCxnSpPr>
              <p:spPr>
                <a:xfrm>
                  <a:off x="612325" y="2874750"/>
                  <a:ext cx="7112400" cy="9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90" name="Google Shape;90;p15"/>
              <p:cNvCxnSpPr/>
              <p:nvPr/>
            </p:nvCxnSpPr>
            <p:spPr>
              <a:xfrm flipH="1" rot="10800000">
                <a:off x="6018750" y="4672575"/>
                <a:ext cx="2016300" cy="12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1" name="Google Shape;91;p15"/>
              <p:cNvSpPr txBox="1"/>
              <p:nvPr/>
            </p:nvSpPr>
            <p:spPr>
              <a:xfrm>
                <a:off x="6261875" y="4299325"/>
                <a:ext cx="917400" cy="3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Distancia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92" name="Google Shape;92;p15"/>
            <p:cNvCxnSpPr/>
            <p:nvPr/>
          </p:nvCxnSpPr>
          <p:spPr>
            <a:xfrm>
              <a:off x="3391325" y="2209000"/>
              <a:ext cx="0" cy="25434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825" y="1045325"/>
            <a:ext cx="4898339" cy="40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>
            <p:ph type="title"/>
          </p:nvPr>
        </p:nvSpPr>
        <p:spPr>
          <a:xfrm>
            <a:off x="971978" y="305950"/>
            <a:ext cx="52005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10 centros por clase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Referencias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186050" y="1152475"/>
            <a:ext cx="86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Radial Basis Function. Lecture 16.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https://www.youtube.com/watch?v=O8CfrnOPtLc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Radial Basis Functions Neural Networks — All we need to know.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https://towardsdatascience.com/radial-basis-functions-neural-networks-all-we-need-to-know-9a88cc053448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Funcion de Base Radial. Capítulo 4.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http://webdelprofesor.ula.ve/economia/gcolmen/programa/redes_neuronales/capitulo4_funciones_bases_radiales.pdf</a:t>
            </a:r>
            <a:r>
              <a:rPr lang="en" sz="1200"/>
              <a:t> 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43"/>
          <p:cNvPicPr preferRelativeResize="0"/>
          <p:nvPr/>
        </p:nvPicPr>
        <p:blipFill rotWithShape="1">
          <a:blip r:embed="rId6">
            <a:alphaModFix amt="31000"/>
          </a:blip>
          <a:srcRect b="13642" l="16640" r="15299" t="14326"/>
          <a:stretch/>
        </p:blipFill>
        <p:spPr>
          <a:xfrm>
            <a:off x="-319987" y="3619863"/>
            <a:ext cx="1620675" cy="17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 : RBF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ada punto en el conjunto de datos afectará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más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los puntos cercanos, que  a los puntos lejanos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25237" l="55596" r="23282" t="51072"/>
          <a:stretch/>
        </p:blipFill>
        <p:spPr>
          <a:xfrm>
            <a:off x="3108638" y="2500625"/>
            <a:ext cx="2926723" cy="1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 amt="42000"/>
          </a:blip>
          <a:srcRect b="13642" l="16640" r="15299" t="14326"/>
          <a:stretch/>
        </p:blipFill>
        <p:spPr>
          <a:xfrm>
            <a:off x="-193787" y="3605888"/>
            <a:ext cx="1620675" cy="17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4785525" y="1502475"/>
            <a:ext cx="2684700" cy="1356600"/>
          </a:xfrm>
          <a:prstGeom prst="rect">
            <a:avLst/>
          </a:prstGeom>
          <a:noFill/>
          <a:ln cap="flat" cmpd="sng" w="38100">
            <a:solidFill>
              <a:srgbClr val="16D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 / Radial Basis Functions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400" y="1788450"/>
            <a:ext cx="5611199" cy="11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311700" y="3090025"/>
            <a:ext cx="31836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llaman 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Radial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la distancia de un punto a otro definido como centro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648700" y="3090025"/>
            <a:ext cx="31836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llaman 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Basis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la transformación usada para la medida de la distancia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228275" y="1746050"/>
            <a:ext cx="2063100" cy="886800"/>
          </a:xfrm>
          <a:prstGeom prst="bracePair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200" y="3090025"/>
            <a:ext cx="1555600" cy="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11700" y="1246325"/>
            <a:ext cx="8520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50928" l="3381" r="60913" t="4751"/>
          <a:stretch/>
        </p:blipFill>
        <p:spPr>
          <a:xfrm>
            <a:off x="1314850" y="1764825"/>
            <a:ext cx="1822951" cy="127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50492" l="2552" r="60975" t="3696"/>
          <a:stretch/>
        </p:blipFill>
        <p:spPr>
          <a:xfrm>
            <a:off x="3660525" y="1764826"/>
            <a:ext cx="1822954" cy="1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5">
            <a:alphaModFix/>
          </a:blip>
          <a:srcRect b="49890" l="2315" r="64511" t="5607"/>
          <a:stretch/>
        </p:blipFill>
        <p:spPr>
          <a:xfrm>
            <a:off x="6093023" y="1764825"/>
            <a:ext cx="1707001" cy="1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6">
            <a:alphaModFix/>
          </a:blip>
          <a:srcRect b="46442" l="2677" r="61575" t="4996"/>
          <a:stretch/>
        </p:blipFill>
        <p:spPr>
          <a:xfrm>
            <a:off x="6093025" y="1756718"/>
            <a:ext cx="1707001" cy="1303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8"/>
          <p:cNvGrpSpPr/>
          <p:nvPr/>
        </p:nvGrpSpPr>
        <p:grpSpPr>
          <a:xfrm>
            <a:off x="2945850" y="3438625"/>
            <a:ext cx="3252300" cy="1523300"/>
            <a:chOff x="2945850" y="3438625"/>
            <a:chExt cx="3252300" cy="1523300"/>
          </a:xfrm>
        </p:grpSpPr>
        <p:grpSp>
          <p:nvGrpSpPr>
            <p:cNvPr id="127" name="Google Shape;127;p18"/>
            <p:cNvGrpSpPr/>
            <p:nvPr/>
          </p:nvGrpSpPr>
          <p:grpSpPr>
            <a:xfrm>
              <a:off x="2945850" y="3438625"/>
              <a:ext cx="3252300" cy="1224600"/>
              <a:chOff x="3765800" y="3292350"/>
              <a:chExt cx="3252300" cy="1224600"/>
            </a:xfrm>
          </p:grpSpPr>
          <p:cxnSp>
            <p:nvCxnSpPr>
              <p:cNvPr id="128" name="Google Shape;128;p18"/>
              <p:cNvCxnSpPr/>
              <p:nvPr/>
            </p:nvCxnSpPr>
            <p:spPr>
              <a:xfrm>
                <a:off x="4314500" y="3292350"/>
                <a:ext cx="0" cy="1224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18"/>
              <p:cNvCxnSpPr/>
              <p:nvPr/>
            </p:nvCxnSpPr>
            <p:spPr>
              <a:xfrm>
                <a:off x="4267400" y="4451050"/>
                <a:ext cx="2750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18"/>
              <p:cNvSpPr/>
              <p:nvPr/>
            </p:nvSpPr>
            <p:spPr>
              <a:xfrm>
                <a:off x="4314500" y="3443050"/>
                <a:ext cx="2618783" cy="932546"/>
              </a:xfrm>
              <a:custGeom>
                <a:rect b="b" l="l" r="r" t="t"/>
                <a:pathLst>
                  <a:path extrusionOk="0" h="69710" w="176349">
                    <a:moveTo>
                      <a:pt x="0" y="0"/>
                    </a:moveTo>
                    <a:cubicBezTo>
                      <a:pt x="1884" y="188"/>
                      <a:pt x="7474" y="439"/>
                      <a:pt x="11305" y="1130"/>
                    </a:cubicBezTo>
                    <a:cubicBezTo>
                      <a:pt x="15136" y="1821"/>
                      <a:pt x="18088" y="1633"/>
                      <a:pt x="22986" y="4145"/>
                    </a:cubicBezTo>
                    <a:cubicBezTo>
                      <a:pt x="27885" y="6657"/>
                      <a:pt x="35546" y="12247"/>
                      <a:pt x="40696" y="16203"/>
                    </a:cubicBezTo>
                    <a:cubicBezTo>
                      <a:pt x="45846" y="20160"/>
                      <a:pt x="49112" y="23802"/>
                      <a:pt x="53885" y="27884"/>
                    </a:cubicBezTo>
                    <a:cubicBezTo>
                      <a:pt x="58658" y="31966"/>
                      <a:pt x="65001" y="37368"/>
                      <a:pt x="69334" y="40696"/>
                    </a:cubicBezTo>
                    <a:cubicBezTo>
                      <a:pt x="73667" y="44025"/>
                      <a:pt x="75866" y="45343"/>
                      <a:pt x="79885" y="47855"/>
                    </a:cubicBezTo>
                    <a:cubicBezTo>
                      <a:pt x="83904" y="50367"/>
                      <a:pt x="88363" y="53256"/>
                      <a:pt x="93450" y="55768"/>
                    </a:cubicBezTo>
                    <a:cubicBezTo>
                      <a:pt x="98537" y="58280"/>
                      <a:pt x="104441" y="61044"/>
                      <a:pt x="110407" y="62928"/>
                    </a:cubicBezTo>
                    <a:cubicBezTo>
                      <a:pt x="116373" y="64812"/>
                      <a:pt x="121711" y="66005"/>
                      <a:pt x="129247" y="67073"/>
                    </a:cubicBezTo>
                    <a:cubicBezTo>
                      <a:pt x="136783" y="68141"/>
                      <a:pt x="150537" y="68957"/>
                      <a:pt x="155624" y="69334"/>
                    </a:cubicBezTo>
                    <a:cubicBezTo>
                      <a:pt x="160711" y="69711"/>
                      <a:pt x="156315" y="69271"/>
                      <a:pt x="159769" y="69334"/>
                    </a:cubicBezTo>
                    <a:cubicBezTo>
                      <a:pt x="163223" y="69397"/>
                      <a:pt x="173586" y="69647"/>
                      <a:pt x="176349" y="69710"/>
                    </a:cubicBezTo>
                  </a:path>
                </a:pathLst>
              </a:custGeom>
              <a:noFill/>
              <a:ln cap="flat" cmpd="sng" w="1905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1" name="Google Shape;131;p18"/>
              <p:cNvSpPr txBox="1"/>
              <p:nvPr/>
            </p:nvSpPr>
            <p:spPr>
              <a:xfrm>
                <a:off x="3765800" y="3480750"/>
                <a:ext cx="548700" cy="2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Rojo</a:t>
                </a:r>
                <a:endParaRPr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32" name="Google Shape;132;p18"/>
            <p:cNvSpPr txBox="1"/>
            <p:nvPr/>
          </p:nvSpPr>
          <p:spPr>
            <a:xfrm>
              <a:off x="5275050" y="4509825"/>
              <a:ext cx="9231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Distancia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11700" y="1246325"/>
            <a:ext cx="85206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350" y="1186952"/>
            <a:ext cx="6811299" cy="38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2945825" y="2890550"/>
            <a:ext cx="5886600" cy="17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Dependiendo del parámetro 𝛔 el radio del círculo varía.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𝛔 es pequeño, entonces el radio es grande.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𝛔 es grande, entonces el radio es pequeño.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8770" l="68185" r="19439" t="38668"/>
          <a:stretch/>
        </p:blipFill>
        <p:spPr>
          <a:xfrm>
            <a:off x="607875" y="1455615"/>
            <a:ext cx="2038700" cy="30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425" y="1161525"/>
            <a:ext cx="4013400" cy="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475" y="1916550"/>
            <a:ext cx="2393300" cy="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Funciones de Base Radial</a:t>
            </a:r>
            <a:endParaRPr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311700" y="1246325"/>
            <a:ext cx="8520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Dígitos escritos a mano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9806" l="13665" r="26789" t="10078"/>
          <a:stretch/>
        </p:blipFill>
        <p:spPr>
          <a:xfrm>
            <a:off x="3331900" y="1982225"/>
            <a:ext cx="2926576" cy="22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22338" l="23846" r="34119" t="23793"/>
          <a:stretch/>
        </p:blipFill>
        <p:spPr>
          <a:xfrm>
            <a:off x="1039099" y="1881888"/>
            <a:ext cx="3284673" cy="23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21873" l="23403" r="21865" t="22270"/>
          <a:stretch/>
        </p:blipFill>
        <p:spPr>
          <a:xfrm>
            <a:off x="4840075" y="1881900"/>
            <a:ext cx="3775248" cy="23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